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DM Sans" pitchFamily="2" charset="0"/>
      <p:regular r:id="rId8"/>
    </p:embeddedFont>
    <p:embeddedFont>
      <p:font typeface="DM Sans Bold" panose="020B0604020202020204" charset="0"/>
      <p:regular r:id="rId9"/>
    </p:embeddedFont>
    <p:embeddedFont>
      <p:font typeface="TT Hoves Bold"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4" d="100"/>
          <a:sy n="64" d="100"/>
        </p:scale>
        <p:origin x="333"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613966">
            <a:off x="13302545" y="4502108"/>
            <a:ext cx="476836" cy="476836"/>
          </a:xfrm>
          <a:custGeom>
            <a:avLst/>
            <a:gdLst/>
            <a:ahLst/>
            <a:cxnLst/>
            <a:rect l="l" t="t" r="r" b="b"/>
            <a:pathLst>
              <a:path w="476836" h="476836">
                <a:moveTo>
                  <a:pt x="0" y="0"/>
                </a:moveTo>
                <a:lnTo>
                  <a:pt x="476836" y="0"/>
                </a:lnTo>
                <a:lnTo>
                  <a:pt x="476836" y="476835"/>
                </a:lnTo>
                <a:lnTo>
                  <a:pt x="0" y="4768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AutoShape 4"/>
          <p:cNvSpPr/>
          <p:nvPr/>
        </p:nvSpPr>
        <p:spPr>
          <a:xfrm flipV="1">
            <a:off x="4437440" y="9138285"/>
            <a:ext cx="13850560" cy="0"/>
          </a:xfrm>
          <a:prstGeom prst="line">
            <a:avLst/>
          </a:prstGeom>
          <a:ln w="28575" cap="flat">
            <a:solidFill>
              <a:srgbClr val="FFBD59"/>
            </a:solidFill>
            <a:prstDash val="solid"/>
            <a:headEnd type="none" w="sm" len="sm"/>
            <a:tailEnd type="none" w="sm" len="sm"/>
          </a:ln>
        </p:spPr>
        <p:txBody>
          <a:bodyPr/>
          <a:lstStyle/>
          <a:p>
            <a:endParaRPr lang="en-IN"/>
          </a:p>
        </p:txBody>
      </p:sp>
      <p:sp>
        <p:nvSpPr>
          <p:cNvPr id="5" name="TextBox 5"/>
          <p:cNvSpPr txBox="1"/>
          <p:nvPr/>
        </p:nvSpPr>
        <p:spPr>
          <a:xfrm>
            <a:off x="3869982" y="4024705"/>
            <a:ext cx="5371620" cy="1566544"/>
          </a:xfrm>
          <a:prstGeom prst="rect">
            <a:avLst/>
          </a:prstGeom>
        </p:spPr>
        <p:txBody>
          <a:bodyPr lIns="0" tIns="0" rIns="0" bIns="0" rtlCol="0" anchor="t">
            <a:spAutoFit/>
          </a:bodyPr>
          <a:lstStyle/>
          <a:p>
            <a:pPr algn="ctr">
              <a:lnSpc>
                <a:spcPts val="12880"/>
              </a:lnSpc>
            </a:pPr>
            <a:r>
              <a:rPr lang="en-US" sz="9200" b="1">
                <a:solidFill>
                  <a:srgbClr val="FFFFFF"/>
                </a:solidFill>
                <a:latin typeface="TT Hoves Bold"/>
                <a:ea typeface="TT Hoves Bold"/>
                <a:cs typeface="TT Hoves Bold"/>
                <a:sym typeface="TT Hoves Bold"/>
              </a:rPr>
              <a:t>STOCK</a:t>
            </a:r>
          </a:p>
        </p:txBody>
      </p:sp>
      <p:sp>
        <p:nvSpPr>
          <p:cNvPr id="6" name="TextBox 6"/>
          <p:cNvSpPr txBox="1"/>
          <p:nvPr/>
        </p:nvSpPr>
        <p:spPr>
          <a:xfrm>
            <a:off x="8889686" y="4024705"/>
            <a:ext cx="5528332" cy="1566544"/>
          </a:xfrm>
          <a:prstGeom prst="rect">
            <a:avLst/>
          </a:prstGeom>
        </p:spPr>
        <p:txBody>
          <a:bodyPr lIns="0" tIns="0" rIns="0" bIns="0" rtlCol="0" anchor="t">
            <a:spAutoFit/>
          </a:bodyPr>
          <a:lstStyle/>
          <a:p>
            <a:pPr algn="l">
              <a:lnSpc>
                <a:spcPts val="12880"/>
              </a:lnSpc>
            </a:pPr>
            <a:r>
              <a:rPr lang="en-US" sz="9200" b="1">
                <a:solidFill>
                  <a:srgbClr val="FFBD59"/>
                </a:solidFill>
                <a:latin typeface="TT Hoves Bold"/>
                <a:ea typeface="TT Hoves Bold"/>
                <a:cs typeface="TT Hoves Bold"/>
                <a:sym typeface="TT Hoves Bold"/>
              </a:rPr>
              <a:t>SENSE</a:t>
            </a:r>
          </a:p>
        </p:txBody>
      </p:sp>
      <p:sp>
        <p:nvSpPr>
          <p:cNvPr id="7" name="TextBox 7"/>
          <p:cNvSpPr txBox="1"/>
          <p:nvPr/>
        </p:nvSpPr>
        <p:spPr>
          <a:xfrm>
            <a:off x="4265924" y="5534099"/>
            <a:ext cx="9247523" cy="481330"/>
          </a:xfrm>
          <a:prstGeom prst="rect">
            <a:avLst/>
          </a:prstGeom>
        </p:spPr>
        <p:txBody>
          <a:bodyPr lIns="0" tIns="0" rIns="0" bIns="0" rtlCol="0" anchor="t">
            <a:spAutoFit/>
          </a:bodyPr>
          <a:lstStyle/>
          <a:p>
            <a:pPr algn="ctr">
              <a:lnSpc>
                <a:spcPts val="3920"/>
              </a:lnSpc>
            </a:pPr>
            <a:r>
              <a:rPr lang="en-US" sz="2800">
                <a:solidFill>
                  <a:srgbClr val="FFFFFF"/>
                </a:solidFill>
                <a:latin typeface="DM Sans"/>
                <a:ea typeface="DM Sans"/>
                <a:cs typeface="DM Sans"/>
                <a:sym typeface="DM Sans"/>
              </a:rPr>
              <a:t>Your partner in smart investing</a:t>
            </a:r>
          </a:p>
        </p:txBody>
      </p:sp>
      <p:sp>
        <p:nvSpPr>
          <p:cNvPr id="8" name="TextBox 8"/>
          <p:cNvSpPr txBox="1"/>
          <p:nvPr/>
        </p:nvSpPr>
        <p:spPr>
          <a:xfrm>
            <a:off x="2889720" y="8968105"/>
            <a:ext cx="2923859" cy="273685"/>
          </a:xfrm>
          <a:prstGeom prst="rect">
            <a:avLst/>
          </a:prstGeom>
        </p:spPr>
        <p:txBody>
          <a:bodyPr lIns="0" tIns="0" rIns="0" bIns="0" rtlCol="0" anchor="t">
            <a:spAutoFit/>
          </a:bodyPr>
          <a:lstStyle/>
          <a:p>
            <a:pPr algn="l">
              <a:lnSpc>
                <a:spcPts val="2240"/>
              </a:lnSpc>
            </a:pPr>
            <a:r>
              <a:rPr lang="en-US" sz="1600" spc="144">
                <a:solidFill>
                  <a:srgbClr val="FFFFFF"/>
                </a:solidFill>
                <a:latin typeface="DM Sans"/>
                <a:ea typeface="DM Sans"/>
                <a:cs typeface="DM Sans"/>
                <a:sym typeface="DM Sans"/>
              </a:rPr>
              <a:t>KRISH PATEL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51328" y="-102870"/>
            <a:ext cx="7763695" cy="10516893"/>
            <a:chOff x="0" y="0"/>
            <a:chExt cx="1202800" cy="1629342"/>
          </a:xfrm>
        </p:grpSpPr>
        <p:sp>
          <p:nvSpPr>
            <p:cNvPr id="3" name="Freeform 3"/>
            <p:cNvSpPr/>
            <p:nvPr/>
          </p:nvSpPr>
          <p:spPr>
            <a:xfrm>
              <a:off x="0" y="0"/>
              <a:ext cx="1202800" cy="1629342"/>
            </a:xfrm>
            <a:custGeom>
              <a:avLst/>
              <a:gdLst/>
              <a:ahLst/>
              <a:cxnLst/>
              <a:rect l="l" t="t" r="r" b="b"/>
              <a:pathLst>
                <a:path w="1202800" h="1629342">
                  <a:moveTo>
                    <a:pt x="0" y="0"/>
                  </a:moveTo>
                  <a:lnTo>
                    <a:pt x="1202800" y="0"/>
                  </a:lnTo>
                  <a:lnTo>
                    <a:pt x="1202800" y="1629342"/>
                  </a:lnTo>
                  <a:lnTo>
                    <a:pt x="0" y="1629342"/>
                  </a:lnTo>
                  <a:close/>
                </a:path>
              </a:pathLst>
            </a:custGeom>
            <a:blipFill>
              <a:blip r:embed="rId2"/>
              <a:stretch>
                <a:fillRect l="-33740" r="-69326"/>
              </a:stretch>
            </a:blipFill>
          </p:spPr>
          <p:txBody>
            <a:bodyPr/>
            <a:lstStyle/>
            <a:p>
              <a:endParaRPr lang="en-IN"/>
            </a:p>
          </p:txBody>
        </p:sp>
      </p:grpSp>
      <p:sp>
        <p:nvSpPr>
          <p:cNvPr id="4" name="AutoShape 4"/>
          <p:cNvSpPr/>
          <p:nvPr/>
        </p:nvSpPr>
        <p:spPr>
          <a:xfrm>
            <a:off x="1513582" y="1613853"/>
            <a:ext cx="1648872" cy="0"/>
          </a:xfrm>
          <a:prstGeom prst="line">
            <a:avLst/>
          </a:prstGeom>
          <a:ln w="28575" cap="flat">
            <a:solidFill>
              <a:srgbClr val="FFBD59"/>
            </a:solidFill>
            <a:prstDash val="solid"/>
            <a:headEnd type="none" w="sm" len="sm"/>
            <a:tailEnd type="none" w="sm" len="sm"/>
          </a:ln>
        </p:spPr>
        <p:txBody>
          <a:bodyPr/>
          <a:lstStyle/>
          <a:p>
            <a:endParaRPr lang="en-IN"/>
          </a:p>
        </p:txBody>
      </p:sp>
      <p:sp>
        <p:nvSpPr>
          <p:cNvPr id="5" name="AutoShape 5"/>
          <p:cNvSpPr/>
          <p:nvPr/>
        </p:nvSpPr>
        <p:spPr>
          <a:xfrm flipV="1">
            <a:off x="4437440" y="9138285"/>
            <a:ext cx="13850560" cy="0"/>
          </a:xfrm>
          <a:prstGeom prst="line">
            <a:avLst/>
          </a:prstGeom>
          <a:ln w="28575" cap="flat">
            <a:solidFill>
              <a:srgbClr val="FFBD59"/>
            </a:solidFill>
            <a:prstDash val="solid"/>
            <a:headEnd type="none" w="sm" len="sm"/>
            <a:tailEnd type="none" w="sm" len="sm"/>
          </a:ln>
        </p:spPr>
        <p:txBody>
          <a:bodyPr/>
          <a:lstStyle/>
          <a:p>
            <a:endParaRPr lang="en-IN"/>
          </a:p>
        </p:txBody>
      </p:sp>
      <p:sp>
        <p:nvSpPr>
          <p:cNvPr id="6" name="Freeform 6"/>
          <p:cNvSpPr/>
          <p:nvPr/>
        </p:nvSpPr>
        <p:spPr>
          <a:xfrm>
            <a:off x="541380" y="8790343"/>
            <a:ext cx="2621074" cy="695884"/>
          </a:xfrm>
          <a:custGeom>
            <a:avLst/>
            <a:gdLst/>
            <a:ahLst/>
            <a:cxnLst/>
            <a:rect l="l" t="t" r="r" b="b"/>
            <a:pathLst>
              <a:path w="2621074" h="695884">
                <a:moveTo>
                  <a:pt x="0" y="0"/>
                </a:moveTo>
                <a:lnTo>
                  <a:pt x="2621074" y="0"/>
                </a:lnTo>
                <a:lnTo>
                  <a:pt x="2621074" y="695884"/>
                </a:lnTo>
                <a:lnTo>
                  <a:pt x="0" y="695884"/>
                </a:lnTo>
                <a:lnTo>
                  <a:pt x="0" y="0"/>
                </a:lnTo>
                <a:close/>
              </a:path>
            </a:pathLst>
          </a:custGeom>
          <a:blipFill>
            <a:blip r:embed="rId3"/>
            <a:stretch>
              <a:fillRect/>
            </a:stretch>
          </a:blipFill>
        </p:spPr>
        <p:txBody>
          <a:bodyPr/>
          <a:lstStyle/>
          <a:p>
            <a:endParaRPr lang="en-IN"/>
          </a:p>
        </p:txBody>
      </p:sp>
      <p:sp>
        <p:nvSpPr>
          <p:cNvPr id="7" name="Freeform 7"/>
          <p:cNvSpPr/>
          <p:nvPr/>
        </p:nvSpPr>
        <p:spPr>
          <a:xfrm>
            <a:off x="17259300" y="9414334"/>
            <a:ext cx="670305" cy="670305"/>
          </a:xfrm>
          <a:custGeom>
            <a:avLst/>
            <a:gdLst/>
            <a:ahLst/>
            <a:cxnLst/>
            <a:rect l="l" t="t" r="r" b="b"/>
            <a:pathLst>
              <a:path w="670305" h="670305">
                <a:moveTo>
                  <a:pt x="0" y="0"/>
                </a:moveTo>
                <a:lnTo>
                  <a:pt x="670305" y="0"/>
                </a:lnTo>
                <a:lnTo>
                  <a:pt x="670305" y="670305"/>
                </a:lnTo>
                <a:lnTo>
                  <a:pt x="0" y="6703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TextBox 8"/>
          <p:cNvSpPr txBox="1"/>
          <p:nvPr/>
        </p:nvSpPr>
        <p:spPr>
          <a:xfrm>
            <a:off x="1513582" y="2372649"/>
            <a:ext cx="6586051" cy="2038350"/>
          </a:xfrm>
          <a:prstGeom prst="rect">
            <a:avLst/>
          </a:prstGeom>
        </p:spPr>
        <p:txBody>
          <a:bodyPr lIns="0" tIns="0" rIns="0" bIns="0" rtlCol="0" anchor="t">
            <a:spAutoFit/>
          </a:bodyPr>
          <a:lstStyle/>
          <a:p>
            <a:pPr algn="l">
              <a:lnSpc>
                <a:spcPts val="8100"/>
              </a:lnSpc>
            </a:pPr>
            <a:r>
              <a:rPr lang="en-US" sz="6000" b="1">
                <a:solidFill>
                  <a:srgbClr val="000000"/>
                </a:solidFill>
                <a:latin typeface="TT Hoves Bold"/>
                <a:ea typeface="TT Hoves Bold"/>
                <a:cs typeface="TT Hoves Bold"/>
                <a:sym typeface="TT Hoves Bold"/>
              </a:rPr>
              <a:t>WELCOME TO STOCK MARKET</a:t>
            </a:r>
          </a:p>
        </p:txBody>
      </p:sp>
      <p:sp>
        <p:nvSpPr>
          <p:cNvPr id="9" name="TextBox 9"/>
          <p:cNvSpPr txBox="1"/>
          <p:nvPr/>
        </p:nvSpPr>
        <p:spPr>
          <a:xfrm>
            <a:off x="1513582" y="1176483"/>
            <a:ext cx="2542790" cy="280670"/>
          </a:xfrm>
          <a:prstGeom prst="rect">
            <a:avLst/>
          </a:prstGeom>
        </p:spPr>
        <p:txBody>
          <a:bodyPr lIns="0" tIns="0" rIns="0" bIns="0" rtlCol="0" anchor="t">
            <a:spAutoFit/>
          </a:bodyPr>
          <a:lstStyle/>
          <a:p>
            <a:pPr algn="l">
              <a:lnSpc>
                <a:spcPts val="2380"/>
              </a:lnSpc>
            </a:pPr>
            <a:r>
              <a:rPr lang="en-US" sz="1700" spc="204">
                <a:solidFill>
                  <a:srgbClr val="000000"/>
                </a:solidFill>
                <a:latin typeface="DM Sans"/>
                <a:ea typeface="DM Sans"/>
                <a:cs typeface="DM Sans"/>
                <a:sym typeface="DM Sans"/>
              </a:rPr>
              <a:t>STOCKSENSE</a:t>
            </a:r>
          </a:p>
        </p:txBody>
      </p:sp>
      <p:sp>
        <p:nvSpPr>
          <p:cNvPr id="10" name="TextBox 10"/>
          <p:cNvSpPr txBox="1"/>
          <p:nvPr/>
        </p:nvSpPr>
        <p:spPr>
          <a:xfrm>
            <a:off x="1513582" y="4922142"/>
            <a:ext cx="6352131" cy="1461770"/>
          </a:xfrm>
          <a:prstGeom prst="rect">
            <a:avLst/>
          </a:prstGeom>
        </p:spPr>
        <p:txBody>
          <a:bodyPr lIns="0" tIns="0" rIns="0" bIns="0" rtlCol="0" anchor="t">
            <a:spAutoFit/>
          </a:bodyPr>
          <a:lstStyle/>
          <a:p>
            <a:pPr algn="l">
              <a:lnSpc>
                <a:spcPts val="2380"/>
              </a:lnSpc>
            </a:pPr>
            <a:r>
              <a:rPr lang="en-US" sz="1700">
                <a:solidFill>
                  <a:srgbClr val="000000"/>
                </a:solidFill>
                <a:latin typeface="DM Sans"/>
                <a:ea typeface="DM Sans"/>
                <a:cs typeface="DM Sans"/>
                <a:sym typeface="DM Sans"/>
              </a:rPr>
              <a:t>The platform aims to empower investors by providing accurate predictions for stock prices, personalized recommendations, and detailed insights into the financial health of companies. It combines advanced predictive analytics with user-friendly features to help users make informed investment decisions.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451296"/>
            <a:ext cx="18288000" cy="4483302"/>
            <a:chOff x="0" y="0"/>
            <a:chExt cx="2833290" cy="694581"/>
          </a:xfrm>
        </p:grpSpPr>
        <p:sp>
          <p:nvSpPr>
            <p:cNvPr id="3" name="Freeform 3"/>
            <p:cNvSpPr/>
            <p:nvPr/>
          </p:nvSpPr>
          <p:spPr>
            <a:xfrm>
              <a:off x="0" y="0"/>
              <a:ext cx="2833290" cy="694581"/>
            </a:xfrm>
            <a:custGeom>
              <a:avLst/>
              <a:gdLst/>
              <a:ahLst/>
              <a:cxnLst/>
              <a:rect l="l" t="t" r="r" b="b"/>
              <a:pathLst>
                <a:path w="2833290" h="694581">
                  <a:moveTo>
                    <a:pt x="0" y="0"/>
                  </a:moveTo>
                  <a:lnTo>
                    <a:pt x="2833290" y="0"/>
                  </a:lnTo>
                  <a:lnTo>
                    <a:pt x="2833290" y="694581"/>
                  </a:lnTo>
                  <a:lnTo>
                    <a:pt x="0" y="694581"/>
                  </a:lnTo>
                  <a:close/>
                </a:path>
              </a:pathLst>
            </a:custGeom>
            <a:blipFill>
              <a:blip r:embed="rId2"/>
              <a:stretch>
                <a:fillRect t="-160868" b="-11414"/>
              </a:stretch>
            </a:blipFill>
          </p:spPr>
          <p:txBody>
            <a:bodyPr/>
            <a:lstStyle/>
            <a:p>
              <a:endParaRPr lang="en-IN"/>
            </a:p>
          </p:txBody>
        </p:sp>
      </p:grpSp>
      <p:grpSp>
        <p:nvGrpSpPr>
          <p:cNvPr id="4" name="Group 4"/>
          <p:cNvGrpSpPr/>
          <p:nvPr/>
        </p:nvGrpSpPr>
        <p:grpSpPr>
          <a:xfrm>
            <a:off x="1028700" y="5503159"/>
            <a:ext cx="4912055" cy="3133734"/>
            <a:chOff x="0" y="0"/>
            <a:chExt cx="1293710" cy="825345"/>
          </a:xfrm>
        </p:grpSpPr>
        <p:sp>
          <p:nvSpPr>
            <p:cNvPr id="5" name="Freeform 5"/>
            <p:cNvSpPr/>
            <p:nvPr/>
          </p:nvSpPr>
          <p:spPr>
            <a:xfrm>
              <a:off x="0" y="0"/>
              <a:ext cx="1293710" cy="825345"/>
            </a:xfrm>
            <a:custGeom>
              <a:avLst/>
              <a:gdLst/>
              <a:ahLst/>
              <a:cxnLst/>
              <a:rect l="l" t="t" r="r" b="b"/>
              <a:pathLst>
                <a:path w="1293710" h="825345">
                  <a:moveTo>
                    <a:pt x="31522" y="0"/>
                  </a:moveTo>
                  <a:lnTo>
                    <a:pt x="1262188" y="0"/>
                  </a:lnTo>
                  <a:cubicBezTo>
                    <a:pt x="1279597" y="0"/>
                    <a:pt x="1293710" y="14113"/>
                    <a:pt x="1293710" y="31522"/>
                  </a:cubicBezTo>
                  <a:lnTo>
                    <a:pt x="1293710" y="793823"/>
                  </a:lnTo>
                  <a:cubicBezTo>
                    <a:pt x="1293710" y="811233"/>
                    <a:pt x="1279597" y="825345"/>
                    <a:pt x="1262188" y="825345"/>
                  </a:cubicBezTo>
                  <a:lnTo>
                    <a:pt x="31522" y="825345"/>
                  </a:lnTo>
                  <a:cubicBezTo>
                    <a:pt x="14113" y="825345"/>
                    <a:pt x="0" y="811233"/>
                    <a:pt x="0" y="793823"/>
                  </a:cubicBezTo>
                  <a:lnTo>
                    <a:pt x="0" y="31522"/>
                  </a:lnTo>
                  <a:cubicBezTo>
                    <a:pt x="0" y="14113"/>
                    <a:pt x="14113" y="0"/>
                    <a:pt x="31522" y="0"/>
                  </a:cubicBezTo>
                  <a:close/>
                </a:path>
              </a:pathLst>
            </a:custGeom>
            <a:solidFill>
              <a:srgbClr val="13191D"/>
            </a:solidFill>
          </p:spPr>
          <p:txBody>
            <a:bodyPr/>
            <a:lstStyle/>
            <a:p>
              <a:endParaRPr lang="en-IN"/>
            </a:p>
          </p:txBody>
        </p:sp>
        <p:sp>
          <p:nvSpPr>
            <p:cNvPr id="6" name="TextBox 6"/>
            <p:cNvSpPr txBox="1"/>
            <p:nvPr/>
          </p:nvSpPr>
          <p:spPr>
            <a:xfrm>
              <a:off x="0" y="-38100"/>
              <a:ext cx="1293710" cy="863445"/>
            </a:xfrm>
            <a:prstGeom prst="rect">
              <a:avLst/>
            </a:prstGeom>
          </p:spPr>
          <p:txBody>
            <a:bodyPr lIns="50800" tIns="50800" rIns="50800" bIns="50800" rtlCol="0" anchor="ctr"/>
            <a:lstStyle/>
            <a:p>
              <a:pPr algn="ctr">
                <a:lnSpc>
                  <a:spcPts val="2240"/>
                </a:lnSpc>
              </a:pPr>
              <a:endParaRPr/>
            </a:p>
          </p:txBody>
        </p:sp>
      </p:grpSp>
      <p:grpSp>
        <p:nvGrpSpPr>
          <p:cNvPr id="7" name="Group 7"/>
          <p:cNvGrpSpPr/>
          <p:nvPr/>
        </p:nvGrpSpPr>
        <p:grpSpPr>
          <a:xfrm>
            <a:off x="6687972" y="5503159"/>
            <a:ext cx="4912055" cy="3133734"/>
            <a:chOff x="0" y="0"/>
            <a:chExt cx="1293710" cy="825345"/>
          </a:xfrm>
        </p:grpSpPr>
        <p:sp>
          <p:nvSpPr>
            <p:cNvPr id="8" name="Freeform 8"/>
            <p:cNvSpPr/>
            <p:nvPr/>
          </p:nvSpPr>
          <p:spPr>
            <a:xfrm>
              <a:off x="0" y="0"/>
              <a:ext cx="1293710" cy="825345"/>
            </a:xfrm>
            <a:custGeom>
              <a:avLst/>
              <a:gdLst/>
              <a:ahLst/>
              <a:cxnLst/>
              <a:rect l="l" t="t" r="r" b="b"/>
              <a:pathLst>
                <a:path w="1293710" h="825345">
                  <a:moveTo>
                    <a:pt x="31522" y="0"/>
                  </a:moveTo>
                  <a:lnTo>
                    <a:pt x="1262188" y="0"/>
                  </a:lnTo>
                  <a:cubicBezTo>
                    <a:pt x="1279597" y="0"/>
                    <a:pt x="1293710" y="14113"/>
                    <a:pt x="1293710" y="31522"/>
                  </a:cubicBezTo>
                  <a:lnTo>
                    <a:pt x="1293710" y="793823"/>
                  </a:lnTo>
                  <a:cubicBezTo>
                    <a:pt x="1293710" y="811233"/>
                    <a:pt x="1279597" y="825345"/>
                    <a:pt x="1262188" y="825345"/>
                  </a:cubicBezTo>
                  <a:lnTo>
                    <a:pt x="31522" y="825345"/>
                  </a:lnTo>
                  <a:cubicBezTo>
                    <a:pt x="14113" y="825345"/>
                    <a:pt x="0" y="811233"/>
                    <a:pt x="0" y="793823"/>
                  </a:cubicBezTo>
                  <a:lnTo>
                    <a:pt x="0" y="31522"/>
                  </a:lnTo>
                  <a:cubicBezTo>
                    <a:pt x="0" y="14113"/>
                    <a:pt x="14113" y="0"/>
                    <a:pt x="31522" y="0"/>
                  </a:cubicBezTo>
                  <a:close/>
                </a:path>
              </a:pathLst>
            </a:custGeom>
            <a:solidFill>
              <a:srgbClr val="13191D"/>
            </a:solidFill>
          </p:spPr>
          <p:txBody>
            <a:bodyPr/>
            <a:lstStyle/>
            <a:p>
              <a:endParaRPr lang="en-IN"/>
            </a:p>
          </p:txBody>
        </p:sp>
        <p:sp>
          <p:nvSpPr>
            <p:cNvPr id="9" name="TextBox 9"/>
            <p:cNvSpPr txBox="1"/>
            <p:nvPr/>
          </p:nvSpPr>
          <p:spPr>
            <a:xfrm>
              <a:off x="0" y="-38100"/>
              <a:ext cx="1293710" cy="863445"/>
            </a:xfrm>
            <a:prstGeom prst="rect">
              <a:avLst/>
            </a:prstGeom>
          </p:spPr>
          <p:txBody>
            <a:bodyPr lIns="50800" tIns="50800" rIns="50800" bIns="50800" rtlCol="0" anchor="ctr"/>
            <a:lstStyle/>
            <a:p>
              <a:pPr algn="ctr">
                <a:lnSpc>
                  <a:spcPts val="2240"/>
                </a:lnSpc>
              </a:pPr>
              <a:endParaRPr/>
            </a:p>
          </p:txBody>
        </p:sp>
      </p:grpSp>
      <p:grpSp>
        <p:nvGrpSpPr>
          <p:cNvPr id="10" name="Group 10"/>
          <p:cNvGrpSpPr/>
          <p:nvPr/>
        </p:nvGrpSpPr>
        <p:grpSpPr>
          <a:xfrm>
            <a:off x="12342978" y="5503159"/>
            <a:ext cx="4912055" cy="3133734"/>
            <a:chOff x="0" y="0"/>
            <a:chExt cx="1293710" cy="825345"/>
          </a:xfrm>
        </p:grpSpPr>
        <p:sp>
          <p:nvSpPr>
            <p:cNvPr id="11" name="Freeform 11"/>
            <p:cNvSpPr/>
            <p:nvPr/>
          </p:nvSpPr>
          <p:spPr>
            <a:xfrm>
              <a:off x="0" y="0"/>
              <a:ext cx="1293710" cy="825345"/>
            </a:xfrm>
            <a:custGeom>
              <a:avLst/>
              <a:gdLst/>
              <a:ahLst/>
              <a:cxnLst/>
              <a:rect l="l" t="t" r="r" b="b"/>
              <a:pathLst>
                <a:path w="1293710" h="825345">
                  <a:moveTo>
                    <a:pt x="31522" y="0"/>
                  </a:moveTo>
                  <a:lnTo>
                    <a:pt x="1262188" y="0"/>
                  </a:lnTo>
                  <a:cubicBezTo>
                    <a:pt x="1279597" y="0"/>
                    <a:pt x="1293710" y="14113"/>
                    <a:pt x="1293710" y="31522"/>
                  </a:cubicBezTo>
                  <a:lnTo>
                    <a:pt x="1293710" y="793823"/>
                  </a:lnTo>
                  <a:cubicBezTo>
                    <a:pt x="1293710" y="811233"/>
                    <a:pt x="1279597" y="825345"/>
                    <a:pt x="1262188" y="825345"/>
                  </a:cubicBezTo>
                  <a:lnTo>
                    <a:pt x="31522" y="825345"/>
                  </a:lnTo>
                  <a:cubicBezTo>
                    <a:pt x="14113" y="825345"/>
                    <a:pt x="0" y="811233"/>
                    <a:pt x="0" y="793823"/>
                  </a:cubicBezTo>
                  <a:lnTo>
                    <a:pt x="0" y="31522"/>
                  </a:lnTo>
                  <a:cubicBezTo>
                    <a:pt x="0" y="14113"/>
                    <a:pt x="14113" y="0"/>
                    <a:pt x="31522" y="0"/>
                  </a:cubicBezTo>
                  <a:close/>
                </a:path>
              </a:pathLst>
            </a:custGeom>
            <a:solidFill>
              <a:srgbClr val="13191D"/>
            </a:solidFill>
          </p:spPr>
          <p:txBody>
            <a:bodyPr/>
            <a:lstStyle/>
            <a:p>
              <a:endParaRPr lang="en-IN"/>
            </a:p>
          </p:txBody>
        </p:sp>
        <p:sp>
          <p:nvSpPr>
            <p:cNvPr id="12" name="TextBox 12"/>
            <p:cNvSpPr txBox="1"/>
            <p:nvPr/>
          </p:nvSpPr>
          <p:spPr>
            <a:xfrm>
              <a:off x="0" y="-38100"/>
              <a:ext cx="1293710" cy="863445"/>
            </a:xfrm>
            <a:prstGeom prst="rect">
              <a:avLst/>
            </a:prstGeom>
          </p:spPr>
          <p:txBody>
            <a:bodyPr lIns="50800" tIns="50800" rIns="50800" bIns="50800" rtlCol="0" anchor="ctr"/>
            <a:lstStyle/>
            <a:p>
              <a:pPr algn="ctr">
                <a:lnSpc>
                  <a:spcPts val="2240"/>
                </a:lnSpc>
              </a:pPr>
              <a:endParaRPr/>
            </a:p>
          </p:txBody>
        </p:sp>
      </p:grpSp>
      <p:sp>
        <p:nvSpPr>
          <p:cNvPr id="13" name="AutoShape 13"/>
          <p:cNvSpPr/>
          <p:nvPr/>
        </p:nvSpPr>
        <p:spPr>
          <a:xfrm>
            <a:off x="1513582" y="1613853"/>
            <a:ext cx="1648872" cy="0"/>
          </a:xfrm>
          <a:prstGeom prst="line">
            <a:avLst/>
          </a:prstGeom>
          <a:ln w="28575" cap="flat">
            <a:solidFill>
              <a:srgbClr val="FFBD59"/>
            </a:solidFill>
            <a:prstDash val="solid"/>
            <a:headEnd type="none" w="sm" len="sm"/>
            <a:tailEnd type="none" w="sm" len="sm"/>
          </a:ln>
        </p:spPr>
        <p:txBody>
          <a:bodyPr/>
          <a:lstStyle/>
          <a:p>
            <a:endParaRPr lang="en-IN"/>
          </a:p>
        </p:txBody>
      </p:sp>
      <p:sp>
        <p:nvSpPr>
          <p:cNvPr id="14" name="AutoShape 14"/>
          <p:cNvSpPr/>
          <p:nvPr/>
        </p:nvSpPr>
        <p:spPr>
          <a:xfrm flipV="1">
            <a:off x="4437440" y="9138285"/>
            <a:ext cx="13850560" cy="0"/>
          </a:xfrm>
          <a:prstGeom prst="line">
            <a:avLst/>
          </a:prstGeom>
          <a:ln w="28575" cap="flat">
            <a:solidFill>
              <a:srgbClr val="FFBD59"/>
            </a:solidFill>
            <a:prstDash val="solid"/>
            <a:headEnd type="none" w="sm" len="sm"/>
            <a:tailEnd type="none" w="sm" len="sm"/>
          </a:ln>
        </p:spPr>
        <p:txBody>
          <a:bodyPr/>
          <a:lstStyle/>
          <a:p>
            <a:endParaRPr lang="en-IN"/>
          </a:p>
        </p:txBody>
      </p:sp>
      <p:sp>
        <p:nvSpPr>
          <p:cNvPr id="15" name="Freeform 15"/>
          <p:cNvSpPr/>
          <p:nvPr/>
        </p:nvSpPr>
        <p:spPr>
          <a:xfrm>
            <a:off x="541380" y="8790343"/>
            <a:ext cx="2621074" cy="695884"/>
          </a:xfrm>
          <a:custGeom>
            <a:avLst/>
            <a:gdLst/>
            <a:ahLst/>
            <a:cxnLst/>
            <a:rect l="l" t="t" r="r" b="b"/>
            <a:pathLst>
              <a:path w="2621074" h="695884">
                <a:moveTo>
                  <a:pt x="0" y="0"/>
                </a:moveTo>
                <a:lnTo>
                  <a:pt x="2621074" y="0"/>
                </a:lnTo>
                <a:lnTo>
                  <a:pt x="2621074" y="695884"/>
                </a:lnTo>
                <a:lnTo>
                  <a:pt x="0" y="695884"/>
                </a:lnTo>
                <a:lnTo>
                  <a:pt x="0" y="0"/>
                </a:lnTo>
                <a:close/>
              </a:path>
            </a:pathLst>
          </a:custGeom>
          <a:blipFill>
            <a:blip r:embed="rId3"/>
            <a:stretch>
              <a:fillRect/>
            </a:stretch>
          </a:blipFill>
        </p:spPr>
        <p:txBody>
          <a:bodyPr/>
          <a:lstStyle/>
          <a:p>
            <a:endParaRPr lang="en-IN"/>
          </a:p>
        </p:txBody>
      </p:sp>
      <p:sp>
        <p:nvSpPr>
          <p:cNvPr id="16" name="Freeform 16"/>
          <p:cNvSpPr/>
          <p:nvPr/>
        </p:nvSpPr>
        <p:spPr>
          <a:xfrm>
            <a:off x="17216329" y="9414334"/>
            <a:ext cx="670305" cy="670305"/>
          </a:xfrm>
          <a:custGeom>
            <a:avLst/>
            <a:gdLst/>
            <a:ahLst/>
            <a:cxnLst/>
            <a:rect l="l" t="t" r="r" b="b"/>
            <a:pathLst>
              <a:path w="670305" h="670305">
                <a:moveTo>
                  <a:pt x="0" y="0"/>
                </a:moveTo>
                <a:lnTo>
                  <a:pt x="670305" y="0"/>
                </a:lnTo>
                <a:lnTo>
                  <a:pt x="670305" y="670305"/>
                </a:lnTo>
                <a:lnTo>
                  <a:pt x="0" y="6703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7" name="TextBox 17"/>
          <p:cNvSpPr txBox="1"/>
          <p:nvPr/>
        </p:nvSpPr>
        <p:spPr>
          <a:xfrm>
            <a:off x="1483624" y="6763123"/>
            <a:ext cx="4002206" cy="871220"/>
          </a:xfrm>
          <a:prstGeom prst="rect">
            <a:avLst/>
          </a:prstGeom>
        </p:spPr>
        <p:txBody>
          <a:bodyPr lIns="0" tIns="0" rIns="0" bIns="0" rtlCol="0" anchor="t">
            <a:spAutoFit/>
          </a:bodyPr>
          <a:lstStyle/>
          <a:p>
            <a:pPr algn="l">
              <a:lnSpc>
                <a:spcPts val="2380"/>
              </a:lnSpc>
            </a:pPr>
            <a:r>
              <a:rPr lang="en-US" sz="1700">
                <a:solidFill>
                  <a:srgbClr val="FFFFFF"/>
                </a:solidFill>
                <a:latin typeface="DM Sans"/>
                <a:ea typeface="DM Sans"/>
                <a:cs typeface="DM Sans"/>
                <a:sym typeface="DM Sans"/>
              </a:rPr>
              <a:t>Allows users to monitor their favorite stocks and stay updated with real-time information and predictions.</a:t>
            </a:r>
          </a:p>
        </p:txBody>
      </p:sp>
      <p:sp>
        <p:nvSpPr>
          <p:cNvPr id="18" name="TextBox 18"/>
          <p:cNvSpPr txBox="1"/>
          <p:nvPr/>
        </p:nvSpPr>
        <p:spPr>
          <a:xfrm>
            <a:off x="7142897" y="6763123"/>
            <a:ext cx="4002206" cy="575945"/>
          </a:xfrm>
          <a:prstGeom prst="rect">
            <a:avLst/>
          </a:prstGeom>
        </p:spPr>
        <p:txBody>
          <a:bodyPr lIns="0" tIns="0" rIns="0" bIns="0" rtlCol="0" anchor="t">
            <a:spAutoFit/>
          </a:bodyPr>
          <a:lstStyle/>
          <a:p>
            <a:pPr algn="l">
              <a:lnSpc>
                <a:spcPts val="2380"/>
              </a:lnSpc>
            </a:pPr>
            <a:r>
              <a:rPr lang="en-US" sz="1700">
                <a:solidFill>
                  <a:srgbClr val="FFFFFF"/>
                </a:solidFill>
                <a:latin typeface="DM Sans"/>
                <a:ea typeface="DM Sans"/>
                <a:cs typeface="DM Sans"/>
                <a:sym typeface="DM Sans"/>
              </a:rPr>
              <a:t>Helps investors make quick decisions for trades and investments.</a:t>
            </a:r>
          </a:p>
        </p:txBody>
      </p:sp>
      <p:sp>
        <p:nvSpPr>
          <p:cNvPr id="19" name="TextBox 19"/>
          <p:cNvSpPr txBox="1"/>
          <p:nvPr/>
        </p:nvSpPr>
        <p:spPr>
          <a:xfrm>
            <a:off x="12797902" y="6763123"/>
            <a:ext cx="4002206" cy="1166495"/>
          </a:xfrm>
          <a:prstGeom prst="rect">
            <a:avLst/>
          </a:prstGeom>
        </p:spPr>
        <p:txBody>
          <a:bodyPr lIns="0" tIns="0" rIns="0" bIns="0" rtlCol="0" anchor="t">
            <a:spAutoFit/>
          </a:bodyPr>
          <a:lstStyle/>
          <a:p>
            <a:pPr algn="l">
              <a:lnSpc>
                <a:spcPts val="2380"/>
              </a:lnSpc>
            </a:pPr>
            <a:r>
              <a:rPr lang="en-US" sz="1700">
                <a:solidFill>
                  <a:srgbClr val="FFFFFF"/>
                </a:solidFill>
                <a:latin typeface="DM Sans"/>
                <a:ea typeface="DM Sans"/>
                <a:cs typeface="DM Sans"/>
                <a:sym typeface="DM Sans"/>
              </a:rPr>
              <a:t>Guides users toward potentially profitable stocks and investment opportunities tailored to their risk appetite.</a:t>
            </a:r>
          </a:p>
        </p:txBody>
      </p:sp>
      <p:sp>
        <p:nvSpPr>
          <p:cNvPr id="20" name="TextBox 20"/>
          <p:cNvSpPr txBox="1"/>
          <p:nvPr/>
        </p:nvSpPr>
        <p:spPr>
          <a:xfrm>
            <a:off x="1483624" y="5899439"/>
            <a:ext cx="4457131" cy="772795"/>
          </a:xfrm>
          <a:prstGeom prst="rect">
            <a:avLst/>
          </a:prstGeom>
        </p:spPr>
        <p:txBody>
          <a:bodyPr lIns="0" tIns="0" rIns="0" bIns="0" rtlCol="0" anchor="t">
            <a:spAutoFit/>
          </a:bodyPr>
          <a:lstStyle/>
          <a:p>
            <a:pPr algn="l">
              <a:lnSpc>
                <a:spcPts val="3079"/>
              </a:lnSpc>
            </a:pPr>
            <a:r>
              <a:rPr lang="en-US" sz="2199" b="1" spc="147">
                <a:solidFill>
                  <a:srgbClr val="FFBD59"/>
                </a:solidFill>
                <a:latin typeface="DM Sans Bold"/>
                <a:ea typeface="DM Sans Bold"/>
                <a:cs typeface="DM Sans Bold"/>
                <a:sym typeface="DM Sans Bold"/>
              </a:rPr>
              <a:t>USER WATCHLIST (DASHBOARD)</a:t>
            </a:r>
          </a:p>
        </p:txBody>
      </p:sp>
      <p:sp>
        <p:nvSpPr>
          <p:cNvPr id="21" name="TextBox 21"/>
          <p:cNvSpPr txBox="1"/>
          <p:nvPr/>
        </p:nvSpPr>
        <p:spPr>
          <a:xfrm>
            <a:off x="7142897" y="5899439"/>
            <a:ext cx="3797142" cy="365760"/>
          </a:xfrm>
          <a:prstGeom prst="rect">
            <a:avLst/>
          </a:prstGeom>
        </p:spPr>
        <p:txBody>
          <a:bodyPr lIns="0" tIns="0" rIns="0" bIns="0" rtlCol="0" anchor="t">
            <a:spAutoFit/>
          </a:bodyPr>
          <a:lstStyle/>
          <a:p>
            <a:pPr algn="l">
              <a:lnSpc>
                <a:spcPts val="2939"/>
              </a:lnSpc>
            </a:pPr>
            <a:r>
              <a:rPr lang="en-US" sz="2099" b="1" spc="140">
                <a:solidFill>
                  <a:srgbClr val="FFBD59"/>
                </a:solidFill>
                <a:latin typeface="DM Sans Bold"/>
                <a:ea typeface="DM Sans Bold"/>
                <a:cs typeface="DM Sans Bold"/>
                <a:sym typeface="DM Sans Bold"/>
              </a:rPr>
              <a:t>PREDICT PRICE </a:t>
            </a:r>
          </a:p>
        </p:txBody>
      </p:sp>
      <p:sp>
        <p:nvSpPr>
          <p:cNvPr id="22" name="TextBox 22"/>
          <p:cNvSpPr txBox="1"/>
          <p:nvPr/>
        </p:nvSpPr>
        <p:spPr>
          <a:xfrm>
            <a:off x="12797902" y="5899439"/>
            <a:ext cx="4161795" cy="1108710"/>
          </a:xfrm>
          <a:prstGeom prst="rect">
            <a:avLst/>
          </a:prstGeom>
        </p:spPr>
        <p:txBody>
          <a:bodyPr lIns="0" tIns="0" rIns="0" bIns="0" rtlCol="0" anchor="t">
            <a:spAutoFit/>
          </a:bodyPr>
          <a:lstStyle/>
          <a:p>
            <a:pPr algn="l">
              <a:lnSpc>
                <a:spcPts val="2939"/>
              </a:lnSpc>
            </a:pPr>
            <a:r>
              <a:rPr lang="en-US" sz="2099" b="1" spc="140">
                <a:solidFill>
                  <a:srgbClr val="FFBD59"/>
                </a:solidFill>
                <a:latin typeface="DM Sans Bold"/>
                <a:ea typeface="DM Sans Bold"/>
                <a:cs typeface="DM Sans Bold"/>
                <a:sym typeface="DM Sans Bold"/>
              </a:rPr>
              <a:t>RECOMMENDATION OF STOCK</a:t>
            </a:r>
          </a:p>
          <a:p>
            <a:pPr algn="l">
              <a:lnSpc>
                <a:spcPts val="2939"/>
              </a:lnSpc>
            </a:pPr>
            <a:endParaRPr lang="en-US" sz="2099" b="1" spc="140">
              <a:solidFill>
                <a:srgbClr val="FFBD59"/>
              </a:solidFill>
              <a:latin typeface="DM Sans Bold"/>
              <a:ea typeface="DM Sans Bold"/>
              <a:cs typeface="DM Sans Bold"/>
              <a:sym typeface="DM Sans Bold"/>
            </a:endParaRPr>
          </a:p>
        </p:txBody>
      </p:sp>
      <p:sp>
        <p:nvSpPr>
          <p:cNvPr id="23" name="TextBox 23"/>
          <p:cNvSpPr txBox="1"/>
          <p:nvPr/>
        </p:nvSpPr>
        <p:spPr>
          <a:xfrm>
            <a:off x="5144409" y="933450"/>
            <a:ext cx="7999181" cy="1009650"/>
          </a:xfrm>
          <a:prstGeom prst="rect">
            <a:avLst/>
          </a:prstGeom>
        </p:spPr>
        <p:txBody>
          <a:bodyPr lIns="0" tIns="0" rIns="0" bIns="0" rtlCol="0" anchor="t">
            <a:spAutoFit/>
          </a:bodyPr>
          <a:lstStyle/>
          <a:p>
            <a:pPr algn="ctr">
              <a:lnSpc>
                <a:spcPts val="8100"/>
              </a:lnSpc>
            </a:pPr>
            <a:r>
              <a:rPr lang="en-US" sz="6000" b="1">
                <a:solidFill>
                  <a:srgbClr val="000000"/>
                </a:solidFill>
                <a:latin typeface="TT Hoves Bold"/>
                <a:ea typeface="TT Hoves Bold"/>
                <a:cs typeface="TT Hoves Bold"/>
                <a:sym typeface="TT Hoves Bold"/>
              </a:rPr>
              <a:t>OUR SERVICES</a:t>
            </a:r>
          </a:p>
        </p:txBody>
      </p:sp>
      <p:sp>
        <p:nvSpPr>
          <p:cNvPr id="24" name="TextBox 24"/>
          <p:cNvSpPr txBox="1"/>
          <p:nvPr/>
        </p:nvSpPr>
        <p:spPr>
          <a:xfrm>
            <a:off x="1513582" y="1176483"/>
            <a:ext cx="2542790" cy="280670"/>
          </a:xfrm>
          <a:prstGeom prst="rect">
            <a:avLst/>
          </a:prstGeom>
        </p:spPr>
        <p:txBody>
          <a:bodyPr lIns="0" tIns="0" rIns="0" bIns="0" rtlCol="0" anchor="t">
            <a:spAutoFit/>
          </a:bodyPr>
          <a:lstStyle/>
          <a:p>
            <a:pPr algn="l">
              <a:lnSpc>
                <a:spcPts val="2380"/>
              </a:lnSpc>
            </a:pPr>
            <a:r>
              <a:rPr lang="en-US" sz="1700" spc="204">
                <a:solidFill>
                  <a:srgbClr val="000000"/>
                </a:solidFill>
                <a:latin typeface="DM Sans"/>
                <a:ea typeface="DM Sans"/>
                <a:cs typeface="DM Sans"/>
                <a:sym typeface="DM Sans"/>
              </a:rPr>
              <a:t>STOCKSENSE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13582" y="1613853"/>
            <a:ext cx="1648872" cy="0"/>
          </a:xfrm>
          <a:prstGeom prst="line">
            <a:avLst/>
          </a:prstGeom>
          <a:ln w="28575" cap="flat">
            <a:solidFill>
              <a:srgbClr val="FFBD59"/>
            </a:solidFill>
            <a:prstDash val="solid"/>
            <a:headEnd type="none" w="sm" len="sm"/>
            <a:tailEnd type="none" w="sm" len="sm"/>
          </a:ln>
        </p:spPr>
        <p:txBody>
          <a:bodyPr/>
          <a:lstStyle/>
          <a:p>
            <a:endParaRPr lang="en-IN"/>
          </a:p>
        </p:txBody>
      </p:sp>
      <p:grpSp>
        <p:nvGrpSpPr>
          <p:cNvPr id="3" name="Group 3"/>
          <p:cNvGrpSpPr/>
          <p:nvPr/>
        </p:nvGrpSpPr>
        <p:grpSpPr>
          <a:xfrm>
            <a:off x="8568139" y="-167911"/>
            <a:ext cx="9945340" cy="10770989"/>
            <a:chOff x="0" y="0"/>
            <a:chExt cx="2619349" cy="2836804"/>
          </a:xfrm>
        </p:grpSpPr>
        <p:sp>
          <p:nvSpPr>
            <p:cNvPr id="4" name="Freeform 4"/>
            <p:cNvSpPr/>
            <p:nvPr/>
          </p:nvSpPr>
          <p:spPr>
            <a:xfrm>
              <a:off x="0" y="0"/>
              <a:ext cx="2619349" cy="2836804"/>
            </a:xfrm>
            <a:custGeom>
              <a:avLst/>
              <a:gdLst/>
              <a:ahLst/>
              <a:cxnLst/>
              <a:rect l="l" t="t" r="r" b="b"/>
              <a:pathLst>
                <a:path w="2619349" h="2836804">
                  <a:moveTo>
                    <a:pt x="15569" y="0"/>
                  </a:moveTo>
                  <a:lnTo>
                    <a:pt x="2603780" y="0"/>
                  </a:lnTo>
                  <a:cubicBezTo>
                    <a:pt x="2612378" y="0"/>
                    <a:pt x="2619349" y="6970"/>
                    <a:pt x="2619349" y="15569"/>
                  </a:cubicBezTo>
                  <a:lnTo>
                    <a:pt x="2619349" y="2821235"/>
                  </a:lnTo>
                  <a:cubicBezTo>
                    <a:pt x="2619349" y="2829833"/>
                    <a:pt x="2612378" y="2836804"/>
                    <a:pt x="2603780" y="2836804"/>
                  </a:cubicBezTo>
                  <a:lnTo>
                    <a:pt x="15569" y="2836804"/>
                  </a:lnTo>
                  <a:cubicBezTo>
                    <a:pt x="6970" y="2836804"/>
                    <a:pt x="0" y="2829833"/>
                    <a:pt x="0" y="2821235"/>
                  </a:cubicBezTo>
                  <a:lnTo>
                    <a:pt x="0" y="15569"/>
                  </a:lnTo>
                  <a:cubicBezTo>
                    <a:pt x="0" y="6970"/>
                    <a:pt x="6970" y="0"/>
                    <a:pt x="15569" y="0"/>
                  </a:cubicBezTo>
                  <a:close/>
                </a:path>
              </a:pathLst>
            </a:custGeom>
            <a:solidFill>
              <a:srgbClr val="EBEBEB">
                <a:alpha val="49804"/>
              </a:srgbClr>
            </a:solidFill>
          </p:spPr>
          <p:txBody>
            <a:bodyPr/>
            <a:lstStyle/>
            <a:p>
              <a:endParaRPr lang="en-IN"/>
            </a:p>
          </p:txBody>
        </p:sp>
        <p:sp>
          <p:nvSpPr>
            <p:cNvPr id="5" name="TextBox 5"/>
            <p:cNvSpPr txBox="1"/>
            <p:nvPr/>
          </p:nvSpPr>
          <p:spPr>
            <a:xfrm>
              <a:off x="0" y="-38100"/>
              <a:ext cx="2619349" cy="2874904"/>
            </a:xfrm>
            <a:prstGeom prst="rect">
              <a:avLst/>
            </a:prstGeom>
          </p:spPr>
          <p:txBody>
            <a:bodyPr lIns="50800" tIns="50800" rIns="50800" bIns="50800" rtlCol="0" anchor="ctr"/>
            <a:lstStyle/>
            <a:p>
              <a:pPr algn="ctr">
                <a:lnSpc>
                  <a:spcPts val="2240"/>
                </a:lnSpc>
              </a:pPr>
              <a:endParaRPr/>
            </a:p>
          </p:txBody>
        </p:sp>
      </p:grpSp>
      <p:sp>
        <p:nvSpPr>
          <p:cNvPr id="6" name="Freeform 6"/>
          <p:cNvSpPr/>
          <p:nvPr/>
        </p:nvSpPr>
        <p:spPr>
          <a:xfrm>
            <a:off x="17216329" y="9414334"/>
            <a:ext cx="670305" cy="670305"/>
          </a:xfrm>
          <a:custGeom>
            <a:avLst/>
            <a:gdLst/>
            <a:ahLst/>
            <a:cxnLst/>
            <a:rect l="l" t="t" r="r" b="b"/>
            <a:pathLst>
              <a:path w="670305" h="670305">
                <a:moveTo>
                  <a:pt x="0" y="0"/>
                </a:moveTo>
                <a:lnTo>
                  <a:pt x="670305" y="0"/>
                </a:lnTo>
                <a:lnTo>
                  <a:pt x="670305" y="670305"/>
                </a:lnTo>
                <a:lnTo>
                  <a:pt x="0" y="6703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pic>
        <p:nvPicPr>
          <p:cNvPr id="7" name="Picture 7"/>
          <p:cNvPicPr>
            <a:picLocks noChangeAspect="1"/>
          </p:cNvPicPr>
          <p:nvPr/>
        </p:nvPicPr>
        <p:blipFill>
          <a:blip r:embed="rId4"/>
          <a:stretch>
            <a:fillRect/>
          </a:stretch>
        </p:blipFill>
        <p:spPr>
          <a:xfrm>
            <a:off x="8834319" y="978176"/>
            <a:ext cx="8955320" cy="7949579"/>
          </a:xfrm>
          <a:prstGeom prst="rect">
            <a:avLst/>
          </a:prstGeom>
        </p:spPr>
      </p:pic>
      <p:sp>
        <p:nvSpPr>
          <p:cNvPr id="8" name="AutoShape 8"/>
          <p:cNvSpPr/>
          <p:nvPr/>
        </p:nvSpPr>
        <p:spPr>
          <a:xfrm flipV="1">
            <a:off x="4437440" y="9138285"/>
            <a:ext cx="13850560" cy="0"/>
          </a:xfrm>
          <a:prstGeom prst="line">
            <a:avLst/>
          </a:prstGeom>
          <a:ln w="28575" cap="flat">
            <a:solidFill>
              <a:srgbClr val="FFBD59"/>
            </a:solidFill>
            <a:prstDash val="solid"/>
            <a:headEnd type="none" w="sm" len="sm"/>
            <a:tailEnd type="none" w="sm" len="sm"/>
          </a:ln>
        </p:spPr>
        <p:txBody>
          <a:bodyPr/>
          <a:lstStyle/>
          <a:p>
            <a:endParaRPr lang="en-IN"/>
          </a:p>
        </p:txBody>
      </p:sp>
      <p:sp>
        <p:nvSpPr>
          <p:cNvPr id="9" name="Freeform 9"/>
          <p:cNvSpPr/>
          <p:nvPr/>
        </p:nvSpPr>
        <p:spPr>
          <a:xfrm>
            <a:off x="541380" y="8790343"/>
            <a:ext cx="2621074" cy="695884"/>
          </a:xfrm>
          <a:custGeom>
            <a:avLst/>
            <a:gdLst/>
            <a:ahLst/>
            <a:cxnLst/>
            <a:rect l="l" t="t" r="r" b="b"/>
            <a:pathLst>
              <a:path w="2621074" h="695884">
                <a:moveTo>
                  <a:pt x="0" y="0"/>
                </a:moveTo>
                <a:lnTo>
                  <a:pt x="2621074" y="0"/>
                </a:lnTo>
                <a:lnTo>
                  <a:pt x="2621074" y="695884"/>
                </a:lnTo>
                <a:lnTo>
                  <a:pt x="0" y="695884"/>
                </a:lnTo>
                <a:lnTo>
                  <a:pt x="0" y="0"/>
                </a:lnTo>
                <a:close/>
              </a:path>
            </a:pathLst>
          </a:custGeom>
          <a:blipFill>
            <a:blip r:embed="rId5"/>
            <a:stretch>
              <a:fillRect/>
            </a:stretch>
          </a:blipFill>
        </p:spPr>
        <p:txBody>
          <a:bodyPr/>
          <a:lstStyle/>
          <a:p>
            <a:endParaRPr lang="en-IN"/>
          </a:p>
        </p:txBody>
      </p:sp>
      <p:sp>
        <p:nvSpPr>
          <p:cNvPr id="10" name="TextBox 10"/>
          <p:cNvSpPr txBox="1"/>
          <p:nvPr/>
        </p:nvSpPr>
        <p:spPr>
          <a:xfrm>
            <a:off x="1513582" y="2372649"/>
            <a:ext cx="6540119" cy="1009650"/>
          </a:xfrm>
          <a:prstGeom prst="rect">
            <a:avLst/>
          </a:prstGeom>
        </p:spPr>
        <p:txBody>
          <a:bodyPr lIns="0" tIns="0" rIns="0" bIns="0" rtlCol="0" anchor="t">
            <a:spAutoFit/>
          </a:bodyPr>
          <a:lstStyle/>
          <a:p>
            <a:pPr algn="l">
              <a:lnSpc>
                <a:spcPts val="8100"/>
              </a:lnSpc>
            </a:pPr>
            <a:r>
              <a:rPr lang="en-US" sz="6000" b="1">
                <a:solidFill>
                  <a:srgbClr val="000000"/>
                </a:solidFill>
                <a:latin typeface="TT Hoves Bold"/>
                <a:ea typeface="TT Hoves Bold"/>
                <a:cs typeface="TT Hoves Bold"/>
                <a:sym typeface="TT Hoves Bold"/>
              </a:rPr>
              <a:t>STOCK INFO</a:t>
            </a:r>
          </a:p>
        </p:txBody>
      </p:sp>
      <p:sp>
        <p:nvSpPr>
          <p:cNvPr id="11" name="TextBox 11"/>
          <p:cNvSpPr txBox="1"/>
          <p:nvPr/>
        </p:nvSpPr>
        <p:spPr>
          <a:xfrm>
            <a:off x="1513582" y="1176483"/>
            <a:ext cx="2542790" cy="280670"/>
          </a:xfrm>
          <a:prstGeom prst="rect">
            <a:avLst/>
          </a:prstGeom>
        </p:spPr>
        <p:txBody>
          <a:bodyPr lIns="0" tIns="0" rIns="0" bIns="0" rtlCol="0" anchor="t">
            <a:spAutoFit/>
          </a:bodyPr>
          <a:lstStyle/>
          <a:p>
            <a:pPr algn="l">
              <a:lnSpc>
                <a:spcPts val="2380"/>
              </a:lnSpc>
            </a:pPr>
            <a:r>
              <a:rPr lang="en-US" sz="1700" spc="204">
                <a:solidFill>
                  <a:srgbClr val="000000"/>
                </a:solidFill>
                <a:latin typeface="DM Sans"/>
                <a:ea typeface="DM Sans"/>
                <a:cs typeface="DM Sans"/>
                <a:sym typeface="DM Sans"/>
              </a:rPr>
              <a:t>CRYPTO COIN</a:t>
            </a:r>
          </a:p>
        </p:txBody>
      </p:sp>
      <p:sp>
        <p:nvSpPr>
          <p:cNvPr id="12" name="TextBox 12"/>
          <p:cNvSpPr txBox="1"/>
          <p:nvPr/>
        </p:nvSpPr>
        <p:spPr>
          <a:xfrm>
            <a:off x="1513582" y="4074439"/>
            <a:ext cx="5780528" cy="2052320"/>
          </a:xfrm>
          <a:prstGeom prst="rect">
            <a:avLst/>
          </a:prstGeom>
        </p:spPr>
        <p:txBody>
          <a:bodyPr lIns="0" tIns="0" rIns="0" bIns="0" rtlCol="0" anchor="t">
            <a:spAutoFit/>
          </a:bodyPr>
          <a:lstStyle/>
          <a:p>
            <a:pPr marL="367031" lvl="1" indent="-183515" algn="l">
              <a:lnSpc>
                <a:spcPts val="2380"/>
              </a:lnSpc>
              <a:buFont typeface="Arial"/>
              <a:buChar char="•"/>
            </a:pPr>
            <a:r>
              <a:rPr lang="en-US" sz="1700">
                <a:solidFill>
                  <a:srgbClr val="000000"/>
                </a:solidFill>
                <a:latin typeface="DM Sans"/>
                <a:ea typeface="DM Sans"/>
                <a:cs typeface="DM Sans"/>
                <a:sym typeface="DM Sans"/>
              </a:rPr>
              <a:t>Description: Offers detailed information on individual stocks, including financial status, sector classification, and other key metrics.</a:t>
            </a:r>
          </a:p>
          <a:p>
            <a:pPr marL="367031" lvl="1" indent="-183515" algn="l">
              <a:lnSpc>
                <a:spcPts val="2380"/>
              </a:lnSpc>
              <a:buFont typeface="Arial"/>
              <a:buChar char="•"/>
            </a:pPr>
            <a:r>
              <a:rPr lang="en-US" sz="1700">
                <a:solidFill>
                  <a:srgbClr val="000000"/>
                </a:solidFill>
                <a:latin typeface="DM Sans"/>
                <a:ea typeface="DM Sans"/>
                <a:cs typeface="DM Sans"/>
                <a:sym typeface="DM Sans"/>
              </a:rPr>
              <a:t>Benefits: Empowers users with the information needed to make informed decisions about each stock.</a:t>
            </a:r>
          </a:p>
          <a:p>
            <a:pPr algn="l">
              <a:lnSpc>
                <a:spcPts val="2380"/>
              </a:lnSpc>
            </a:pPr>
            <a:endParaRPr lang="en-US" sz="1700">
              <a:solidFill>
                <a:srgbClr val="000000"/>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AutoShape 3"/>
          <p:cNvSpPr/>
          <p:nvPr/>
        </p:nvSpPr>
        <p:spPr>
          <a:xfrm>
            <a:off x="1513582" y="1613853"/>
            <a:ext cx="1648872" cy="0"/>
          </a:xfrm>
          <a:prstGeom prst="line">
            <a:avLst/>
          </a:prstGeom>
          <a:ln w="28575" cap="flat">
            <a:solidFill>
              <a:srgbClr val="FFBD59"/>
            </a:solidFill>
            <a:prstDash val="solid"/>
            <a:headEnd type="none" w="sm" len="sm"/>
            <a:tailEnd type="none" w="sm" len="sm"/>
          </a:ln>
        </p:spPr>
        <p:txBody>
          <a:bodyPr/>
          <a:lstStyle/>
          <a:p>
            <a:endParaRPr lang="en-IN"/>
          </a:p>
        </p:txBody>
      </p:sp>
      <p:sp>
        <p:nvSpPr>
          <p:cNvPr id="4" name="AutoShape 4"/>
          <p:cNvSpPr/>
          <p:nvPr/>
        </p:nvSpPr>
        <p:spPr>
          <a:xfrm flipV="1">
            <a:off x="4437440" y="9138285"/>
            <a:ext cx="13850560" cy="0"/>
          </a:xfrm>
          <a:prstGeom prst="line">
            <a:avLst/>
          </a:prstGeom>
          <a:ln w="28575" cap="flat">
            <a:solidFill>
              <a:srgbClr val="FFBD59"/>
            </a:solidFill>
            <a:prstDash val="solid"/>
            <a:headEnd type="none" w="sm" len="sm"/>
            <a:tailEnd type="none" w="sm" len="sm"/>
          </a:ln>
        </p:spPr>
        <p:txBody>
          <a:bodyPr/>
          <a:lstStyle/>
          <a:p>
            <a:endParaRPr lang="en-IN"/>
          </a:p>
        </p:txBody>
      </p:sp>
      <p:sp>
        <p:nvSpPr>
          <p:cNvPr id="5" name="Freeform 5"/>
          <p:cNvSpPr/>
          <p:nvPr/>
        </p:nvSpPr>
        <p:spPr>
          <a:xfrm>
            <a:off x="550905" y="8790343"/>
            <a:ext cx="2621074" cy="695884"/>
          </a:xfrm>
          <a:custGeom>
            <a:avLst/>
            <a:gdLst/>
            <a:ahLst/>
            <a:cxnLst/>
            <a:rect l="l" t="t" r="r" b="b"/>
            <a:pathLst>
              <a:path w="2621074" h="695884">
                <a:moveTo>
                  <a:pt x="0" y="0"/>
                </a:moveTo>
                <a:lnTo>
                  <a:pt x="2621074" y="0"/>
                </a:lnTo>
                <a:lnTo>
                  <a:pt x="2621074" y="695884"/>
                </a:lnTo>
                <a:lnTo>
                  <a:pt x="0" y="695884"/>
                </a:lnTo>
                <a:lnTo>
                  <a:pt x="0" y="0"/>
                </a:lnTo>
                <a:close/>
              </a:path>
            </a:pathLst>
          </a:custGeom>
          <a:blipFill>
            <a:blip r:embed="rId3"/>
            <a:stretch>
              <a:fillRect/>
            </a:stretch>
          </a:blipFill>
        </p:spPr>
        <p:txBody>
          <a:bodyPr/>
          <a:lstStyle/>
          <a:p>
            <a:endParaRPr lang="en-IN"/>
          </a:p>
        </p:txBody>
      </p:sp>
      <p:sp>
        <p:nvSpPr>
          <p:cNvPr id="6" name="Freeform 6"/>
          <p:cNvSpPr/>
          <p:nvPr/>
        </p:nvSpPr>
        <p:spPr>
          <a:xfrm>
            <a:off x="17213191" y="9414334"/>
            <a:ext cx="641536" cy="641536"/>
          </a:xfrm>
          <a:custGeom>
            <a:avLst/>
            <a:gdLst/>
            <a:ahLst/>
            <a:cxnLst/>
            <a:rect l="l" t="t" r="r" b="b"/>
            <a:pathLst>
              <a:path w="641536" h="641536">
                <a:moveTo>
                  <a:pt x="0" y="0"/>
                </a:moveTo>
                <a:lnTo>
                  <a:pt x="641536" y="0"/>
                </a:lnTo>
                <a:lnTo>
                  <a:pt x="641536" y="641536"/>
                </a:lnTo>
                <a:lnTo>
                  <a:pt x="0" y="6415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TextBox 7"/>
          <p:cNvSpPr txBox="1"/>
          <p:nvPr/>
        </p:nvSpPr>
        <p:spPr>
          <a:xfrm>
            <a:off x="1513582" y="2222629"/>
            <a:ext cx="8554907" cy="1009650"/>
          </a:xfrm>
          <a:prstGeom prst="rect">
            <a:avLst/>
          </a:prstGeom>
        </p:spPr>
        <p:txBody>
          <a:bodyPr lIns="0" tIns="0" rIns="0" bIns="0" rtlCol="0" anchor="t">
            <a:spAutoFit/>
          </a:bodyPr>
          <a:lstStyle/>
          <a:p>
            <a:pPr algn="l">
              <a:lnSpc>
                <a:spcPts val="8100"/>
              </a:lnSpc>
            </a:pPr>
            <a:r>
              <a:rPr lang="en-US" sz="6000" b="1">
                <a:solidFill>
                  <a:srgbClr val="FFFFFF"/>
                </a:solidFill>
                <a:latin typeface="TT Hoves Bold"/>
                <a:ea typeface="TT Hoves Bold"/>
                <a:cs typeface="TT Hoves Bold"/>
                <a:sym typeface="TT Hoves Bold"/>
              </a:rPr>
              <a:t>TECHNOLOGY STACK</a:t>
            </a:r>
          </a:p>
        </p:txBody>
      </p:sp>
      <p:sp>
        <p:nvSpPr>
          <p:cNvPr id="8" name="TextBox 8"/>
          <p:cNvSpPr txBox="1"/>
          <p:nvPr/>
        </p:nvSpPr>
        <p:spPr>
          <a:xfrm>
            <a:off x="1513582" y="1176483"/>
            <a:ext cx="2542790" cy="280670"/>
          </a:xfrm>
          <a:prstGeom prst="rect">
            <a:avLst/>
          </a:prstGeom>
        </p:spPr>
        <p:txBody>
          <a:bodyPr lIns="0" tIns="0" rIns="0" bIns="0" rtlCol="0" anchor="t">
            <a:spAutoFit/>
          </a:bodyPr>
          <a:lstStyle/>
          <a:p>
            <a:pPr algn="l">
              <a:lnSpc>
                <a:spcPts val="2380"/>
              </a:lnSpc>
            </a:pPr>
            <a:r>
              <a:rPr lang="en-US" sz="1700" spc="204">
                <a:solidFill>
                  <a:srgbClr val="FFFFFF"/>
                </a:solidFill>
                <a:latin typeface="DM Sans"/>
                <a:ea typeface="DM Sans"/>
                <a:cs typeface="DM Sans"/>
                <a:sym typeface="DM Sans"/>
              </a:rPr>
              <a:t>STOCK SENSE</a:t>
            </a:r>
          </a:p>
        </p:txBody>
      </p:sp>
      <p:sp>
        <p:nvSpPr>
          <p:cNvPr id="9" name="TextBox 9"/>
          <p:cNvSpPr txBox="1"/>
          <p:nvPr/>
        </p:nvSpPr>
        <p:spPr>
          <a:xfrm>
            <a:off x="1513582" y="3870454"/>
            <a:ext cx="8967192" cy="4155014"/>
          </a:xfrm>
          <a:prstGeom prst="rect">
            <a:avLst/>
          </a:prstGeom>
        </p:spPr>
        <p:txBody>
          <a:bodyPr lIns="0" tIns="0" rIns="0" bIns="0" rtlCol="0" anchor="t">
            <a:spAutoFit/>
          </a:bodyPr>
          <a:lstStyle/>
          <a:p>
            <a:pPr marL="518131" lvl="1" indent="-259065" algn="l">
              <a:lnSpc>
                <a:spcPts val="3359"/>
              </a:lnSpc>
              <a:buFont typeface="Arial"/>
              <a:buChar char="•"/>
            </a:pPr>
            <a:r>
              <a:rPr lang="en-US" sz="2399">
                <a:solidFill>
                  <a:srgbClr val="FFFFFF"/>
                </a:solidFill>
                <a:latin typeface="DM Sans"/>
                <a:ea typeface="DM Sans"/>
                <a:cs typeface="DM Sans"/>
                <a:sym typeface="DM Sans"/>
              </a:rPr>
              <a:t>Frontend: React for building interactive user interfaces and dynamic components.</a:t>
            </a:r>
          </a:p>
          <a:p>
            <a:pPr marL="518131" lvl="1" indent="-259065" algn="l">
              <a:lnSpc>
                <a:spcPts val="3359"/>
              </a:lnSpc>
              <a:buFont typeface="Arial"/>
              <a:buChar char="•"/>
            </a:pPr>
            <a:r>
              <a:rPr lang="en-US" sz="2399">
                <a:solidFill>
                  <a:srgbClr val="FFFFFF"/>
                </a:solidFill>
                <a:latin typeface="DM Sans"/>
                <a:ea typeface="DM Sans"/>
                <a:cs typeface="DM Sans"/>
                <a:sym typeface="DM Sans"/>
              </a:rPr>
              <a:t>Backend: Python for data processing and prediction algorithms, MongoDB for managing user data and stock information.</a:t>
            </a:r>
          </a:p>
          <a:p>
            <a:pPr marL="518131" lvl="1" indent="-259065" algn="l">
              <a:lnSpc>
                <a:spcPts val="3359"/>
              </a:lnSpc>
              <a:buFont typeface="Arial"/>
              <a:buChar char="•"/>
            </a:pPr>
            <a:r>
              <a:rPr lang="en-US" sz="2399">
                <a:solidFill>
                  <a:srgbClr val="FFFFFF"/>
                </a:solidFill>
                <a:latin typeface="DM Sans"/>
                <a:ea typeface="DM Sans"/>
                <a:cs typeface="DM Sans"/>
                <a:sym typeface="DM Sans"/>
              </a:rPr>
              <a:t>Machine Learning: Utilizes libraries like Scikit-learn, TensorFlow, or similar for predictive modeling.</a:t>
            </a:r>
          </a:p>
          <a:p>
            <a:pPr marL="518131" lvl="1" indent="-259065" algn="l">
              <a:lnSpc>
                <a:spcPts val="3359"/>
              </a:lnSpc>
              <a:buFont typeface="Arial"/>
              <a:buChar char="•"/>
            </a:pPr>
            <a:r>
              <a:rPr lang="en-US" sz="2399">
                <a:solidFill>
                  <a:srgbClr val="FFFFFF"/>
                </a:solidFill>
                <a:latin typeface="DM Sans"/>
                <a:ea typeface="DM Sans"/>
                <a:cs typeface="DM Sans"/>
                <a:sym typeface="DM Sans"/>
              </a:rPr>
              <a:t>Authentication: Secure login and user management using React and backend authentication services.</a:t>
            </a:r>
          </a:p>
          <a:p>
            <a:pPr algn="l">
              <a:lnSpc>
                <a:spcPts val="3359"/>
              </a:lnSpc>
            </a:pPr>
            <a:endParaRPr lang="en-US" sz="2399">
              <a:solidFill>
                <a:srgbClr val="FFFFFF"/>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IN"/>
          </a:p>
        </p:txBody>
      </p:sp>
      <p:sp>
        <p:nvSpPr>
          <p:cNvPr id="3" name="TextBox 3"/>
          <p:cNvSpPr txBox="1"/>
          <p:nvPr/>
        </p:nvSpPr>
        <p:spPr>
          <a:xfrm>
            <a:off x="1656482" y="4322202"/>
            <a:ext cx="8202022" cy="1009650"/>
          </a:xfrm>
          <a:prstGeom prst="rect">
            <a:avLst/>
          </a:prstGeom>
        </p:spPr>
        <p:txBody>
          <a:bodyPr lIns="0" tIns="0" rIns="0" bIns="0" rtlCol="0" anchor="t">
            <a:spAutoFit/>
          </a:bodyPr>
          <a:lstStyle/>
          <a:p>
            <a:pPr algn="l">
              <a:lnSpc>
                <a:spcPts val="8100"/>
              </a:lnSpc>
            </a:pPr>
            <a:r>
              <a:rPr lang="en-US" sz="6000" b="1">
                <a:solidFill>
                  <a:srgbClr val="FFFFFF"/>
                </a:solidFill>
                <a:latin typeface="TT Hoves Bold"/>
                <a:ea typeface="TT Hoves Bold"/>
                <a:cs typeface="TT Hoves Bold"/>
                <a:sym typeface="TT Hoves Bold"/>
              </a:rPr>
              <a:t>THANK YOU</a:t>
            </a:r>
          </a:p>
        </p:txBody>
      </p:sp>
      <p:sp>
        <p:nvSpPr>
          <p:cNvPr id="4" name="TextBox 4"/>
          <p:cNvSpPr txBox="1"/>
          <p:nvPr/>
        </p:nvSpPr>
        <p:spPr>
          <a:xfrm>
            <a:off x="12143107" y="4944819"/>
            <a:ext cx="4478457" cy="382270"/>
          </a:xfrm>
          <a:prstGeom prst="rect">
            <a:avLst/>
          </a:prstGeom>
        </p:spPr>
        <p:txBody>
          <a:bodyPr lIns="0" tIns="0" rIns="0" bIns="0" rtlCol="0" anchor="t">
            <a:spAutoFit/>
          </a:bodyPr>
          <a:lstStyle/>
          <a:p>
            <a:pPr algn="r">
              <a:lnSpc>
                <a:spcPts val="3079"/>
              </a:lnSpc>
            </a:pPr>
            <a:r>
              <a:rPr lang="en-US" sz="2199" spc="147">
                <a:solidFill>
                  <a:srgbClr val="FFFFFF"/>
                </a:solidFill>
                <a:latin typeface="DM Sans"/>
                <a:ea typeface="DM Sans"/>
                <a:cs typeface="DM Sans"/>
                <a:sym typeface="DM Sans"/>
              </a:rPr>
              <a:t>7778071999</a:t>
            </a:r>
          </a:p>
        </p:txBody>
      </p:sp>
      <p:sp>
        <p:nvSpPr>
          <p:cNvPr id="5" name="TextBox 5"/>
          <p:cNvSpPr txBox="1"/>
          <p:nvPr/>
        </p:nvSpPr>
        <p:spPr>
          <a:xfrm>
            <a:off x="11079290" y="5403290"/>
            <a:ext cx="5542275" cy="382270"/>
          </a:xfrm>
          <a:prstGeom prst="rect">
            <a:avLst/>
          </a:prstGeom>
        </p:spPr>
        <p:txBody>
          <a:bodyPr lIns="0" tIns="0" rIns="0" bIns="0" rtlCol="0" anchor="t">
            <a:spAutoFit/>
          </a:bodyPr>
          <a:lstStyle/>
          <a:p>
            <a:pPr algn="r">
              <a:lnSpc>
                <a:spcPts val="3079"/>
              </a:lnSpc>
            </a:pPr>
            <a:r>
              <a:rPr lang="en-US" sz="2199" spc="147">
                <a:solidFill>
                  <a:srgbClr val="FFFFFF"/>
                </a:solidFill>
                <a:latin typeface="DM Sans"/>
                <a:ea typeface="DM Sans"/>
                <a:cs typeface="DM Sans"/>
                <a:sym typeface="DM Sans"/>
              </a:rPr>
              <a:t>krishpatel.com</a:t>
            </a:r>
          </a:p>
        </p:txBody>
      </p:sp>
      <p:sp>
        <p:nvSpPr>
          <p:cNvPr id="6" name="TextBox 6"/>
          <p:cNvSpPr txBox="1"/>
          <p:nvPr/>
        </p:nvSpPr>
        <p:spPr>
          <a:xfrm>
            <a:off x="1666303" y="5403290"/>
            <a:ext cx="5542275" cy="382270"/>
          </a:xfrm>
          <a:prstGeom prst="rect">
            <a:avLst/>
          </a:prstGeom>
        </p:spPr>
        <p:txBody>
          <a:bodyPr lIns="0" tIns="0" rIns="0" bIns="0" rtlCol="0" anchor="t">
            <a:spAutoFit/>
          </a:bodyPr>
          <a:lstStyle/>
          <a:p>
            <a:pPr algn="just">
              <a:lnSpc>
                <a:spcPts val="3079"/>
              </a:lnSpc>
            </a:pPr>
            <a:r>
              <a:rPr lang="en-US" sz="2199" spc="147">
                <a:solidFill>
                  <a:srgbClr val="FFFFFF"/>
                </a:solidFill>
                <a:latin typeface="DM Sans"/>
                <a:ea typeface="DM Sans"/>
                <a:cs typeface="DM Sans"/>
                <a:sym typeface="DM Sans"/>
              </a:rPr>
              <a:t>krish patel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225</Words>
  <Application>Microsoft Office PowerPoint</Application>
  <PresentationFormat>Custom</PresentationFormat>
  <Paragraphs>29</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DM Sans Bold</vt:lpstr>
      <vt:lpstr>DM Sans</vt:lpstr>
      <vt:lpstr>TT Hoves 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Yellow Photocentric Cryptocurrency Market Presentation</dc:title>
  <cp:lastModifiedBy>Krish Patel</cp:lastModifiedBy>
  <cp:revision>2</cp:revision>
  <dcterms:created xsi:type="dcterms:W3CDTF">2006-08-16T00:00:00Z</dcterms:created>
  <dcterms:modified xsi:type="dcterms:W3CDTF">2024-09-21T07:31:05Z</dcterms:modified>
  <dc:identifier>DAGRQ6U1f5A</dc:identifier>
</cp:coreProperties>
</file>